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310" r:id="rId3"/>
    <p:sldId id="288" r:id="rId4"/>
    <p:sldId id="289" r:id="rId5"/>
    <p:sldId id="292" r:id="rId6"/>
    <p:sldId id="294" r:id="rId7"/>
    <p:sldId id="295" r:id="rId8"/>
    <p:sldId id="309" r:id="rId9"/>
    <p:sldId id="296" r:id="rId10"/>
    <p:sldId id="300" r:id="rId11"/>
    <p:sldId id="301" r:id="rId12"/>
    <p:sldId id="30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496D"/>
    <a:srgbClr val="A26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0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8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0339CB-0EAC-4C26-9A0B-E5BB1B92E8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10D8F4-D31B-4FAA-99F1-D0C16AF4B5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DD085-8FDE-417A-BD4A-851AB8F1655F}" type="datetimeFigureOut">
              <a:rPr lang="en-US" smtClean="0"/>
              <a:t>5/19/21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063EB1-BC63-4A6F-AF32-CD81E8AEB6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C0E3A-8162-47DF-BC5C-C0A6FB6785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A6248-B25B-4001-A993-70EF0C594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28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087A0-7DF3-44C7-99ED-3A73D9F9F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CF05-BEC7-406F-9FF3-68E5C52C0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E1139-741B-41FE-851A-239D6B757F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C2663A-D389-4E3B-88E7-A0B0F581CC38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E81FE-4984-41D4-B1EA-823FCB1F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44E3B-F92C-4ED7-ADFF-5F2484806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236488-8434-4CFB-91B1-455380F6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8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8D5DF-A2B7-4A3E-B513-BA6C4C3E2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F6038-CF3E-4818-8AC9-809A30C1D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32095-0DC1-4FB2-9B50-DCFC01A9FE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C2663A-D389-4E3B-88E7-A0B0F581CC38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5ABB8-A860-4129-812F-975033D5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0FAB8-3465-4CC8-97C0-CC69F44E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236488-8434-4CFB-91B1-455380F6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BE0E8B-9C80-467C-8287-BFA6C9AC9F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334367-063E-437E-BDFD-26295F81F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917DE-2D4C-4700-82A7-5E0E117BF6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C2663A-D389-4E3B-88E7-A0B0F581CC38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729CB-ED8F-4FFC-BEF9-35CC2FE7E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EC0DB-DF94-47F5-A7D1-B62D0AC44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236488-8434-4CFB-91B1-455380F6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7449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A626A-B70F-4203-9976-CD0047827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3627"/>
            <a:ext cx="10515600" cy="8810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0AD36-76E1-432E-B495-AB6421C01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9299"/>
            <a:ext cx="10515600" cy="442912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45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31053-8346-4C83-85F7-8C743B5E0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8DF21-31FB-4ADD-8BA0-438FD43C0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098A8-F869-43A0-B49A-97A8168C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C2663A-D389-4E3B-88E7-A0B0F581CC38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BF236-497E-4A33-B4FD-25EF27526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1B93E-E268-4875-A073-E72885731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236488-8434-4CFB-91B1-455380F6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7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27001-64A6-4595-9F8E-C6BB25ED8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AEAFC-270A-4AE6-8BD7-07012E8F4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E79069-878C-4C79-B667-62434F89A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93933-CC49-438E-A761-91A474B564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C2663A-D389-4E3B-88E7-A0B0F581CC38}" type="datetimeFigureOut">
              <a:rPr lang="en-US" smtClean="0"/>
              <a:t>5/19/21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7F256-F78E-48BD-8406-C669F13DB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D4711-5029-417B-8E74-3D375D91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236488-8434-4CFB-91B1-455380F6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8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8B30C-16A8-4D37-8C54-9FBD66C29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B7F00-7A83-4A70-BE66-82110F84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C0A08-30FF-4D16-8919-98D1620E4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B5626B-FA0D-4EB8-8100-39808DAFA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16AE25-C64D-43E9-AE60-6ED2F4681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7FF463-1006-4099-9833-4A162E27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C2663A-D389-4E3B-88E7-A0B0F581CC38}" type="datetimeFigureOut">
              <a:rPr lang="en-US" smtClean="0"/>
              <a:t>5/19/21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865685-6C09-4912-8099-96A44CC4A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C8B627-50BC-42F7-9A46-DE9483ED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236488-8434-4CFB-91B1-455380F6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4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F44D4-3129-4939-A360-AAF865053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4CE4C6-527D-4AE2-9D0D-4C2E73EE76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C2663A-D389-4E3B-88E7-A0B0F581CC38}" type="datetimeFigureOut">
              <a:rPr lang="en-US" smtClean="0"/>
              <a:t>5/19/21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C4B47-452F-440F-B1DB-8B222960A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F6B926-EB74-4C6F-BDF7-CB75C8A9E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236488-8434-4CFB-91B1-455380F6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A8804A-A5FC-4104-9A0E-C8FF9AEC64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C2663A-D389-4E3B-88E7-A0B0F581CC38}" type="datetimeFigureOut">
              <a:rPr lang="en-US" smtClean="0"/>
              <a:t>5/19/21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E934F2-B8B3-44AC-B332-D8DCE614C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4C246-2A67-420B-9E4B-752E73332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236488-8434-4CFB-91B1-455380F6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5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C96DC-C855-4F29-9B85-036D3744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5AC6A-4775-463C-85FD-56880C3C1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81144-B931-41D4-A519-A95779E57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78E64-DE61-4A5F-9F16-191967DA55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C2663A-D389-4E3B-88E7-A0B0F581CC38}" type="datetimeFigureOut">
              <a:rPr lang="en-US" smtClean="0"/>
              <a:t>5/19/21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D87E8-0C21-470D-806A-CB4B8746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FB3A3-1A42-4A02-AA53-66EB6891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236488-8434-4CFB-91B1-455380F6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1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8617-9F61-45D9-873F-5B2A8FDC9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204CAE-82F6-4AB9-867E-31090327E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D49F5-4D6F-4361-9FED-F31614330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F2942-7692-4C8B-AFBA-123FF009A5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C2663A-D389-4E3B-88E7-A0B0F581CC38}" type="datetimeFigureOut">
              <a:rPr lang="en-US" smtClean="0"/>
              <a:t>5/19/21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39DBC-EE79-45FE-984B-74F2B7325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77285-DB3C-4B01-9C11-C8C8930AF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236488-8434-4CFB-91B1-455380F6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5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AAB987F-1DBA-48DD-8E07-15641E7ED033}"/>
              </a:ext>
            </a:extLst>
          </p:cNvPr>
          <p:cNvSpPr/>
          <p:nvPr userDrawn="1"/>
        </p:nvSpPr>
        <p:spPr>
          <a:xfrm>
            <a:off x="0" y="0"/>
            <a:ext cx="12192000" cy="962025"/>
          </a:xfrm>
          <a:prstGeom prst="rect">
            <a:avLst/>
          </a:prstGeom>
          <a:solidFill>
            <a:srgbClr val="744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99507CC4-DB48-4D93-A3EB-ECD025E71A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74" y="200025"/>
            <a:ext cx="2832652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FC709E-3EE9-4A91-BDDF-19DF27818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0911"/>
            <a:ext cx="10515600" cy="874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ACA2E-BB21-4D55-A831-1C22A49A4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67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551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3910B47-7E2A-CF4B-A0BA-EB95FF25E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221163"/>
          </a:xfrm>
        </p:spPr>
        <p:txBody>
          <a:bodyPr>
            <a:noAutofit/>
          </a:bodyPr>
          <a:lstStyle/>
          <a:p>
            <a:r>
              <a:rPr lang="en-US" sz="8000" b="1" dirty="0"/>
              <a:t>GBSD IMPACTS </a:t>
            </a:r>
            <a:br>
              <a:rPr lang="en-US" sz="8000" b="1" dirty="0"/>
            </a:br>
            <a:r>
              <a:rPr lang="en-US" sz="8000" b="1" dirty="0"/>
              <a:t>TO</a:t>
            </a:r>
            <a:br>
              <a:rPr lang="en-US" sz="8000" b="1" dirty="0"/>
            </a:br>
            <a:r>
              <a:rPr lang="en-US" sz="8000" b="1" dirty="0"/>
              <a:t>NORTHERN UTAH</a:t>
            </a:r>
          </a:p>
        </p:txBody>
      </p:sp>
    </p:spTree>
    <p:extLst>
      <p:ext uri="{BB962C8B-B14F-4D97-AF65-F5344CB8AC3E}">
        <p14:creationId xmlns:p14="http://schemas.microsoft.com/office/powerpoint/2010/main" val="673363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58599-B89B-F54B-9976-152ED5342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Housing Inventories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8D707-022B-8D4F-8ADC-FD0EDAB93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3038" y="1979861"/>
            <a:ext cx="9910762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Davis County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of $250K - $650K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 Homes on the Market, Average Days on Market = 6 Days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Weber County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$ Range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 Homes on the Market, Average Days on Market = 9 Days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Capacity is 2,500 Single Family is Homes / Year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 Provided by Liz Reedy, Coldwell Banker Residential (Feb 2021)</a:t>
            </a:r>
          </a:p>
        </p:txBody>
      </p:sp>
    </p:spTree>
    <p:extLst>
      <p:ext uri="{BB962C8B-B14F-4D97-AF65-F5344CB8AC3E}">
        <p14:creationId xmlns:p14="http://schemas.microsoft.com/office/powerpoint/2010/main" val="383517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4F4C7-B70D-0A47-9407-F36E7C58C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 Use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2E9AE-B6BB-224D-BB0D-D94DBDAE9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4488" y="2443163"/>
            <a:ext cx="9739310" cy="3733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I-15 Off Ramp On North Side of Base (Near Museum)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New Office Buildings on North Side of Base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Almost a Million Square Fee Currently Under Construction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Perimeter Fence Moved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Conversations with Three City/County Planning Offices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Little Land Left in Davis and Weber Counties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Rezoning is not a Player in Most Communities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Mostly Infill in Both Counties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88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7AE30-9E41-AB47-9720-2EFCED0DC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Hill Employment &amp; Economic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7BC89-C699-5E40-B84B-C45A9C8C05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128" y="2506662"/>
            <a:ext cx="10515599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U of U Study = $4.5 Billion Economic Impact / Year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Inflation Plus 2020 Growth = $5.0 Billion / Year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Future Salary Growth 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$500,000,000 Per Year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Future Economic Impact 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$1 Billion Per Year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 Hill Economic Impact =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$6.0 Billion Per Year</a:t>
            </a:r>
          </a:p>
        </p:txBody>
      </p:sp>
    </p:spTree>
    <p:extLst>
      <p:ext uri="{BB962C8B-B14F-4D97-AF65-F5344CB8AC3E}">
        <p14:creationId xmlns:p14="http://schemas.microsoft.com/office/powerpoint/2010/main" val="376502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3ACBB-7E62-964D-8FA7-E8F66B0CE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GROUND BASED STRATEGIC DETERRENCE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57605-18FC-1046-A046-EC6C7F4EA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4006" y="2328337"/>
            <a:ext cx="8865219" cy="3757148"/>
          </a:xfrm>
        </p:spPr>
        <p:txBody>
          <a:bodyPr/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Title Was Intercontinental Ballistic Missiles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Replaces 60 Year Old 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Rockets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Navigation systems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 and Control</a:t>
            </a:r>
          </a:p>
        </p:txBody>
      </p:sp>
    </p:spTree>
    <p:extLst>
      <p:ext uri="{BB962C8B-B14F-4D97-AF65-F5344CB8AC3E}">
        <p14:creationId xmlns:p14="http://schemas.microsoft.com/office/powerpoint/2010/main" val="3526763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4729-C600-E94C-898B-500F710FA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Situation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AF8EF-B3F2-354E-9215-8333B9B6E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8775" y="2412693"/>
            <a:ext cx="8660978" cy="370918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Hill AFB Population and Jobs Stable 2010 - 2019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GBSD Contract Award 2020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$75 Billion Multi Decade Program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Oversight and Management by USAF @ Hill AFB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Northrop Grumman Corporation (NGC) Prime Contractor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Lots of New Jobs, People and $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0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22361-2934-6142-9B82-54BAC7FCA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Hill Jobs, Base Population, Economic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E3EB0-AAC1-2843-A4CC-40F5B9694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1638" y="1935794"/>
            <a:ext cx="9605962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Jobs &amp; Base Population Reference Studies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USAF 5 Year Economic Impact Statements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of U Gardner Institute Study (2015)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Studies Attempt to Determine Economic Impacts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Different Models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are Getting Better, and Closer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Outcomes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is to Determine Community Impacts</a:t>
            </a:r>
          </a:p>
        </p:txBody>
      </p:sp>
    </p:spTree>
    <p:extLst>
      <p:ext uri="{BB962C8B-B14F-4D97-AF65-F5344CB8AC3E}">
        <p14:creationId xmlns:p14="http://schemas.microsoft.com/office/powerpoint/2010/main" val="385158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C50E2-AA67-D34B-A88B-EDDEDBA9A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Assumptions &amp; Economic Impacts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A7CC-1691-9D43-94EC-7DA3FF24C4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1825624"/>
            <a:ext cx="10210798" cy="480377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Unknown Growth Details -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Sub Contractor Growth (Huge Potential)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Indirect &amp; Induced Job Growth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Non Payroll Spending Growth (Buildings) 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Per Job, Families,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 Factors For Community Economic Impacts 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USAF Estimates 125% Additional Impact Above Salaries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of U Forecasting Model Yields Similar Results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100%)</a:t>
            </a:r>
          </a:p>
        </p:txBody>
      </p:sp>
    </p:spTree>
    <p:extLst>
      <p:ext uri="{BB962C8B-B14F-4D97-AF65-F5344CB8AC3E}">
        <p14:creationId xmlns:p14="http://schemas.microsoft.com/office/powerpoint/2010/main" val="32535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8D492-A74E-9248-BB5B-2EBA3A495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Growth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215F0-2928-EB45-A8EA-6BF6D117A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28812" y="1825625"/>
            <a:ext cx="9424985" cy="4731292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USAF Growth (2,170 Jobs)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GBSD Program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Enterprise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Utah Funded Facility on Base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Operating Support (BOS)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 22 		861 New Jobs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 23 - 25		1309 New Jobs</a:t>
            </a:r>
          </a:p>
          <a:p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Jobs are Long Term, Not 3 year Positions</a:t>
            </a:r>
          </a:p>
        </p:txBody>
      </p:sp>
    </p:spTree>
    <p:extLst>
      <p:ext uri="{BB962C8B-B14F-4D97-AF65-F5344CB8AC3E}">
        <p14:creationId xmlns:p14="http://schemas.microsoft.com/office/powerpoint/2010/main" val="238077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C825-42B9-DC49-9F1E-353351B75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Growth Plans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1131F-7096-A147-BA58-DF3BA5991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8750" y="1825625"/>
            <a:ext cx="10116926" cy="435133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Northrop Grumman Corp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4,000 Positions in Roy and Promontory (OATK)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Roy Growth Target is 6,500 by 2024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Hiring 100/Month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of USAF and NGC 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4,700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More New Jobs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Top of the 2,000 That are Already Here</a:t>
            </a:r>
          </a:p>
        </p:txBody>
      </p:sp>
    </p:spTree>
    <p:extLst>
      <p:ext uri="{BB962C8B-B14F-4D97-AF65-F5344CB8AC3E}">
        <p14:creationId xmlns:p14="http://schemas.microsoft.com/office/powerpoint/2010/main" val="271538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A344B-8255-E84D-B816-20D065415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Salary Ranges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CC697-6015-6E49-B4A2-3BBB357AD5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04332" y="2531327"/>
            <a:ext cx="10149466" cy="364563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USAF Jobs = High 5 Figures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Northrop Grumman Jobs = Low 6 Figures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Salary for New Hires = $100,000</a:t>
            </a:r>
          </a:p>
        </p:txBody>
      </p:sp>
    </p:spTree>
    <p:extLst>
      <p:ext uri="{BB962C8B-B14F-4D97-AF65-F5344CB8AC3E}">
        <p14:creationId xmlns:p14="http://schemas.microsoft.com/office/powerpoint/2010/main" val="345480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2CA7-8788-F74D-A426-D9BD5738C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Hill AFB Population Comparisons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39879-C5E5-7742-8A62-283ACEAD1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43188" y="2506662"/>
            <a:ext cx="9955515" cy="4351338"/>
          </a:xfrm>
        </p:spPr>
        <p:txBody>
          <a:bodyPr/>
          <a:lstStyle/>
          <a:p>
            <a:r>
              <a:rPr lang="en-US" dirty="0"/>
              <a:t>2010 = 24,318</a:t>
            </a:r>
          </a:p>
          <a:p>
            <a:r>
              <a:rPr lang="en-US" dirty="0"/>
              <a:t>2015 = 23,707</a:t>
            </a:r>
          </a:p>
          <a:p>
            <a:r>
              <a:rPr lang="en-US" dirty="0"/>
              <a:t>2020 = 30,971</a:t>
            </a:r>
          </a:p>
          <a:p>
            <a:r>
              <a:rPr lang="en-US" dirty="0"/>
              <a:t>2025 = 40,000+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Includes NCG Jobs on the New North Side Complex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721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30804</TotalTime>
  <Words>503</Words>
  <Application>Microsoft Macintosh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GBSD IMPACTS  TO NORTHERN UTAH</vt:lpstr>
      <vt:lpstr>GROUND BASED STRATEGIC DETERRENCE</vt:lpstr>
      <vt:lpstr>Current Situation </vt:lpstr>
      <vt:lpstr>Hill Jobs, Base Population, Economic Impacts</vt:lpstr>
      <vt:lpstr>Growth Assumptions &amp; Economic Impacts</vt:lpstr>
      <vt:lpstr>Future Growth Plans</vt:lpstr>
      <vt:lpstr>Future Growth Plans (2)</vt:lpstr>
      <vt:lpstr>Salary Ranges</vt:lpstr>
      <vt:lpstr>Hill AFB Population Comparisons</vt:lpstr>
      <vt:lpstr>Current Housing Inventories</vt:lpstr>
      <vt:lpstr>Land Use </vt:lpstr>
      <vt:lpstr>Hill Employment &amp; Economic Impact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Brittney Bateman</dc:creator>
  <cp:lastModifiedBy>Microsoft Office User</cp:lastModifiedBy>
  <cp:revision>68</cp:revision>
  <dcterms:created xsi:type="dcterms:W3CDTF">2021-04-08T15:11:20Z</dcterms:created>
  <dcterms:modified xsi:type="dcterms:W3CDTF">2021-05-19T21:22:04Z</dcterms:modified>
</cp:coreProperties>
</file>